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9" r:id="rId2"/>
    <p:sldMasterId id="2147483796" r:id="rId3"/>
    <p:sldMasterId id="2147483813" r:id="rId4"/>
  </p:sldMasterIdLst>
  <p:notesMasterIdLst>
    <p:notesMasterId r:id="rId18"/>
  </p:notesMasterIdLst>
  <p:sldIdLst>
    <p:sldId id="268" r:id="rId5"/>
    <p:sldId id="269" r:id="rId6"/>
    <p:sldId id="258" r:id="rId7"/>
    <p:sldId id="259" r:id="rId8"/>
    <p:sldId id="270" r:id="rId9"/>
    <p:sldId id="271" r:id="rId10"/>
    <p:sldId id="260" r:id="rId11"/>
    <p:sldId id="261" r:id="rId12"/>
    <p:sldId id="272" r:id="rId13"/>
    <p:sldId id="263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80F3-1408-4751-8422-20A19B21AB72}" type="datetimeFigureOut">
              <a:rPr lang="en-US" smtClean="0"/>
              <a:t>06-Oct-17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A07E-9B82-47BD-8729-DF595F40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A07E-9B82-47BD-8729-DF595F401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2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1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54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59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7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6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6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3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7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05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17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1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5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76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4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5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9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01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0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6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3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76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514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1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254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95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8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0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3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33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42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3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0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1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2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0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1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3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0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45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800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31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85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5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5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A548-21C0-4A11-AE29-D1819E40006E}" type="datetimeFigureOut">
              <a:rPr lang="en-US" smtClean="0"/>
              <a:pPr/>
              <a:t>06-Oct-17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B79090-9ECA-4E61-A795-A09824A23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5566-4F1D-41C3-8FA4-742F876E38FF}"/>
              </a:ext>
            </a:extLst>
          </p:cNvPr>
          <p:cNvSpPr txBox="1">
            <a:spLocks/>
          </p:cNvSpPr>
          <p:nvPr/>
        </p:nvSpPr>
        <p:spPr>
          <a:xfrm>
            <a:off x="1856509" y="304800"/>
            <a:ext cx="52578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21EBB-99AF-4E09-930A-E8149729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9" y="1371600"/>
            <a:ext cx="6096000" cy="53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3AA19-B0FB-49BB-A8A9-333048007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9" y="1371600"/>
            <a:ext cx="8826279" cy="17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9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512" y="16970"/>
            <a:ext cx="8382000" cy="92333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ত্রিভুজের বহির্বৃত্ত আঁক।</a:t>
            </a:r>
            <a:r>
              <a:rPr lang="bn-BD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815526" y="3657600"/>
            <a:ext cx="3581400" cy="2531918"/>
          </a:xfrm>
          <a:prstGeom prst="triangle">
            <a:avLst>
              <a:gd name="adj" fmla="val 5042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621375" y="1447800"/>
            <a:ext cx="1546951" cy="2209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4"/>
          </p:cNvCxnSpPr>
          <p:nvPr/>
        </p:nvCxnSpPr>
        <p:spPr>
          <a:xfrm>
            <a:off x="5396926" y="6189518"/>
            <a:ext cx="30480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3326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8326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2126" y="6096000"/>
            <a:ext cx="69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 rot="20979432">
            <a:off x="4226492" y="1146530"/>
            <a:ext cx="4828260" cy="504651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1375" y="3657600"/>
            <a:ext cx="429015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11440" y="2740121"/>
            <a:ext cx="1632562" cy="3429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34926" y="3657600"/>
            <a:ext cx="2005696" cy="1447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40622" y="3669789"/>
            <a:ext cx="0" cy="25207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1"/>
          </p:cNvCxnSpPr>
          <p:nvPr/>
        </p:nvCxnSpPr>
        <p:spPr>
          <a:xfrm flipH="1" flipV="1">
            <a:off x="4640979" y="2221045"/>
            <a:ext cx="1999643" cy="143655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3969" y="1020312"/>
            <a:ext cx="10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44926" y="5867400"/>
            <a:ext cx="87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5422" y="2096869"/>
            <a:ext cx="157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7726" y="344736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2326" y="3544669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1673" y="4930177"/>
            <a:ext cx="69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9445" y="6096000"/>
            <a:ext cx="157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30126" y="166664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</a:t>
            </a:r>
          </a:p>
        </p:txBody>
      </p:sp>
      <p:sp>
        <p:nvSpPr>
          <p:cNvPr id="2" name="Arc 1"/>
          <p:cNvSpPr/>
          <p:nvPr/>
        </p:nvSpPr>
        <p:spPr>
          <a:xfrm>
            <a:off x="2991544" y="4641200"/>
            <a:ext cx="3929382" cy="3576935"/>
          </a:xfrm>
          <a:prstGeom prst="arc">
            <a:avLst>
              <a:gd name="adj1" fmla="val 14961278"/>
              <a:gd name="adj2" fmla="val 21149782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1070103">
            <a:off x="5927140" y="2673812"/>
            <a:ext cx="1219200" cy="1235705"/>
          </a:xfrm>
          <a:prstGeom prst="arc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8567705">
            <a:off x="6335822" y="2891893"/>
            <a:ext cx="1219200" cy="1219200"/>
          </a:xfrm>
          <a:prstGeom prst="arc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2870434">
            <a:off x="1293600" y="1737322"/>
            <a:ext cx="3939449" cy="3840555"/>
          </a:xfrm>
          <a:prstGeom prst="arc">
            <a:avLst>
              <a:gd name="adj1" fmla="val 15886725"/>
              <a:gd name="adj2" fmla="val 0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561952">
            <a:off x="6390550" y="3120563"/>
            <a:ext cx="1371600" cy="1299935"/>
          </a:xfrm>
          <a:prstGeom prst="arc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4183638">
            <a:off x="6560832" y="2840563"/>
            <a:ext cx="1219200" cy="1218877"/>
          </a:xfrm>
          <a:prstGeom prst="arc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1235016">
            <a:off x="3989138" y="1467128"/>
            <a:ext cx="4253053" cy="4689846"/>
          </a:xfrm>
          <a:prstGeom prst="arc">
            <a:avLst>
              <a:gd name="adj1" fmla="val 16894690"/>
              <a:gd name="adj2" fmla="val 20882538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9343443">
            <a:off x="3161061" y="4822700"/>
            <a:ext cx="1143000" cy="1209223"/>
          </a:xfrm>
          <a:prstGeom prst="arc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4502117">
            <a:off x="3282321" y="5143012"/>
            <a:ext cx="1371600" cy="1295400"/>
          </a:xfrm>
          <a:prstGeom prst="arc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796C96-9AD3-461B-81E6-7EC9ACEF5D63}"/>
                  </a:ext>
                </a:extLst>
              </p:cNvPr>
              <p:cNvSpPr txBox="1"/>
              <p:nvPr/>
            </p:nvSpPr>
            <p:spPr>
              <a:xfrm>
                <a:off x="28638" y="342507"/>
                <a:ext cx="2838714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অংকনঃ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𝐴𝐶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বাহুদ্বয়কে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rgbClr val="00206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যথাক্রমে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𝐷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পর্যন্ত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বর্ধিত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24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∠DBC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∠FCB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এর সমদ্বিখন্ডক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BM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CN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আঁকি। মনে করি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E </a:t>
                </a:r>
              </a:p>
              <a:p>
                <a:pPr algn="just"/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তাদের ছেদ বিন্দু।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E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থেকে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BC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এর ওপর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EH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লম্ব আঁকি এবং মনে করি তা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BC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কে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H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বিন্দুতে ছেদ করে।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E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কে কেন্দ্র করে 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EH </a:t>
                </a:r>
                <a:r>
                  <a:rPr lang="bn-BD" sz="2400" dirty="0">
                    <a:solidFill>
                      <a:srgbClr val="002060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এর সমান ব্যাসার্ধ নিয়ে একটি বৃত্ত আঁকি। তাহলে, এই বৃত্তটিই নির্ণেয় বহির্বৃত্ত।</a:t>
                </a:r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796C96-9AD3-461B-81E6-7EC9ACEF5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" y="342507"/>
                <a:ext cx="2838714" cy="5447645"/>
              </a:xfrm>
              <a:prstGeom prst="rect">
                <a:avLst/>
              </a:prstGeom>
              <a:blipFill>
                <a:blip r:embed="rId3"/>
                <a:stretch>
                  <a:fillRect l="-6667" t="-1678" r="-21290" b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7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/>
      <p:bldP spid="11" grpId="0"/>
      <p:bldP spid="12" grpId="0"/>
      <p:bldP spid="1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 animBg="1"/>
      <p:bldP spid="4" grpId="0" animBg="1"/>
      <p:bldP spid="6" grpId="0" animBg="1"/>
      <p:bldP spid="8" grpId="0" animBg="1"/>
      <p:bldP spid="14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 একক কাজ- 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4660B-B90A-410A-ADFF-7A963FB2A722}"/>
              </a:ext>
            </a:extLst>
          </p:cNvPr>
          <p:cNvSpPr/>
          <p:nvPr/>
        </p:nvSpPr>
        <p:spPr>
          <a:xfrm>
            <a:off x="0" y="2852936"/>
            <a:ext cx="8626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সমকোণী ত্রিভুজের পরিবৃত্ত অংকন কর।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228599"/>
            <a:ext cx="3913909" cy="1107996"/>
          </a:xfrm>
          <a:prstGeom prst="rect">
            <a:avLst/>
          </a:prstGeom>
          <a:gradFill>
            <a:gsLst>
              <a:gs pos="29000">
                <a:schemeClr val="tx2"/>
              </a:gs>
              <a:gs pos="93000">
                <a:schemeClr val="accent4">
                  <a:shade val="94000"/>
                  <a:lumMod val="94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9D897-887B-4689-AD4F-94487605DC28}"/>
                  </a:ext>
                </a:extLst>
              </p:cNvPr>
              <p:cNvSpPr txBox="1"/>
              <p:nvPr/>
            </p:nvSpPr>
            <p:spPr>
              <a:xfrm>
                <a:off x="0" y="1700808"/>
                <a:ext cx="8610600" cy="452431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বাহুবিশিষ্ট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ত্রিভুজ</m:t>
                      </m:r>
                    </m:oMath>
                  </m:oMathPara>
                </a14:m>
                <a:endParaRPr lang="bn-BD" sz="32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আছে।</a:t>
                </a:r>
              </a:p>
              <a:p>
                <a:endPara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ত্রিভুজটি আঁক।</a:t>
                </a:r>
              </a:p>
              <a:p>
                <a:endParaRPr lang="bn-BD" sz="32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ত্রিভুজটির পরিবৃত্ত আঁক। </a:t>
                </a:r>
              </a:p>
              <a:p>
                <a:endParaRPr lang="bn-BD" sz="3200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BD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BD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গ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ব্যাসার্ধ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বিশিষ্ট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বৃত্তের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দূরের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কোন</m:t>
                      </m:r>
                    </m:oMath>
                  </m:oMathPara>
                </a14:m>
                <a:endParaRPr lang="bn-BD" sz="32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বিন্দু থেকে স্পর্শক আঁক।</a:t>
                </a:r>
                <a:endParaRPr lang="bn-BD" sz="32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9D897-887B-4689-AD4F-94487605D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0808"/>
                <a:ext cx="8610600" cy="4524315"/>
              </a:xfrm>
              <a:prstGeom prst="rect">
                <a:avLst/>
              </a:prstGeom>
              <a:blipFill>
                <a:blip r:embed="rId3"/>
                <a:stretch>
                  <a:fillRect l="-1696" b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9470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418" y="2514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কল্যাণ কামনা করে আজকের পাঠদান</a:t>
            </a:r>
          </a:p>
          <a:p>
            <a:pPr algn="ctr"/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 সমাপ্তি ঘোষণা করছি </a:t>
            </a:r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267200"/>
            <a:ext cx="7010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8DB52-35CE-4906-AB5F-A64BF0F2B456}"/>
              </a:ext>
            </a:extLst>
          </p:cNvPr>
          <p:cNvSpPr/>
          <p:nvPr/>
        </p:nvSpPr>
        <p:spPr>
          <a:xfrm>
            <a:off x="971600" y="476672"/>
            <a:ext cx="7010400" cy="518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8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7DA9-71EB-4EF7-A524-5D8D705EC152}"/>
              </a:ext>
            </a:extLst>
          </p:cNvPr>
          <p:cNvSpPr txBox="1">
            <a:spLocks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b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9AA158B-725D-468E-A38C-6470D05A555D}"/>
              </a:ext>
            </a:extLst>
          </p:cNvPr>
          <p:cNvSpPr txBox="1">
            <a:spLocks/>
          </p:cNvSpPr>
          <p:nvPr/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bn-BD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হোসেন</a:t>
            </a:r>
          </a:p>
          <a:p>
            <a:pPr algn="just">
              <a:buFont typeface="Arial" pitchFamily="34" charset="0"/>
              <a:buNone/>
            </a:pPr>
            <a:r>
              <a:rPr lang="en-US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bn-B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জুরাইন আশ্রাফ মাষ্টার আদর্শ উচ্চ বিদ্যালয়, ঢাকা।</a:t>
            </a: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35498526-27BD-46BF-A902-4D4BEEE9BEC1}"/>
              </a:ext>
            </a:extLst>
          </p:cNvPr>
          <p:cNvSpPr txBox="1">
            <a:spLocks/>
          </p:cNvSpPr>
          <p:nvPr/>
        </p:nvSpPr>
        <p:spPr>
          <a:xfrm>
            <a:off x="5486400" y="3321927"/>
            <a:ext cx="3657600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pPr>
              <a:buFont typeface="Arial" pitchFamily="34" charset="0"/>
              <a:buNone/>
            </a:pPr>
            <a:r>
              <a:rPr lang="bn-BD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>
              <a:buNone/>
            </a:pP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৮ম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অধ্যায়</a:t>
            </a: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ঃ </a:t>
            </a:r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 (বৃত্ত)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A7823-6C6E-4327-AEDE-24A3FA08F857}"/>
              </a:ext>
            </a:extLst>
          </p:cNvPr>
          <p:cNvSpPr/>
          <p:nvPr/>
        </p:nvSpPr>
        <p:spPr>
          <a:xfrm>
            <a:off x="5278582" y="5105400"/>
            <a:ext cx="386541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fld id="{9C9FDD4A-0A34-4D3B-8F14-8C02052CDAFC}" type="datetime10">
              <a:rPr lang="bn-BD" sz="24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শুক্রবার, 06 অক্টোবর 2017</a:t>
            </a:fld>
            <a:endParaRPr lang="bn-BD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60BCD-6FB4-4EF7-B43D-6E2D727E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53337"/>
            <a:ext cx="1634480" cy="2011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78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140968"/>
            <a:ext cx="5618584" cy="2554545"/>
          </a:xfrm>
          <a:prstGeom prst="rect">
            <a:avLst/>
          </a:prstGeom>
          <a:pattFill prst="pct10">
            <a:fgClr>
              <a:srgbClr val="7030A0"/>
            </a:fgClr>
            <a:bgClr>
              <a:srgbClr val="002060"/>
            </a:bgClr>
          </a:patt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জ্যামিতি(বৃত্ত) সম্পাদ্য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3,4,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ও ৬ নং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077200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17723"/>
            <a:ext cx="815340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স্পর্শকের ব্যবহার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অন্তর্বৃত্ত আঁকতে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বহির্বৃত্ত আঁকতে পারবে।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বহিঃস্থ কোন বিন্দু থেকে বৃত্তের স্পর্শক আঁকতে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ত্রিভুজের পরিবৃত্ত আঁকতে পারবে।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13D5D-0A25-4B51-8876-8A6B83D99658}"/>
              </a:ext>
            </a:extLst>
          </p:cNvPr>
          <p:cNvSpPr txBox="1"/>
          <p:nvPr/>
        </p:nvSpPr>
        <p:spPr>
          <a:xfrm>
            <a:off x="228599" y="304800"/>
            <a:ext cx="906481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বহিঃস্থ কোন বিন্দু থেকে বৃত্তটির স্পর্শক আঁক।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4E30AC-C062-40A6-BC63-E1A99CEC48B2}"/>
              </a:ext>
            </a:extLst>
          </p:cNvPr>
          <p:cNvSpPr/>
          <p:nvPr/>
        </p:nvSpPr>
        <p:spPr>
          <a:xfrm>
            <a:off x="5410199" y="1027331"/>
            <a:ext cx="3231805" cy="32766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990C4-EBC0-4BDA-9F48-E18BFA7571E6}"/>
              </a:ext>
            </a:extLst>
          </p:cNvPr>
          <p:cNvSpPr txBox="1"/>
          <p:nvPr/>
        </p:nvSpPr>
        <p:spPr>
          <a:xfrm>
            <a:off x="1475655" y="2348880"/>
            <a:ext cx="134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A25F3-9091-4AD5-9C9E-62865DE21100}"/>
                  </a:ext>
                </a:extLst>
              </p:cNvPr>
              <p:cNvSpPr txBox="1"/>
              <p:nvPr/>
            </p:nvSpPr>
            <p:spPr>
              <a:xfrm>
                <a:off x="0" y="4303931"/>
                <a:ext cx="101166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নির্বচনঃ 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করি,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কেন্দ্র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বিশিষ্ট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বৃত্তের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বহিঃস্থ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বিন্দু।</m:t>
                    </m:r>
                  </m:oMath>
                </a14:m>
                <a:endParaRPr lang="bn-BD" sz="3200" b="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বিন্দু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ঐ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বৃত্তে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স্পর্শক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আঁকতে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হবে।</m:t>
                      </m:r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A25F3-9091-4AD5-9C9E-62865DE2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3931"/>
                <a:ext cx="10116616" cy="1077218"/>
              </a:xfrm>
              <a:prstGeom prst="rect">
                <a:avLst/>
              </a:prstGeom>
              <a:blipFill>
                <a:blip r:embed="rId2"/>
                <a:stretch>
                  <a:fillRect l="-1627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6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9872495-6BC7-4EB6-AC35-F86A80E7BE8D}"/>
              </a:ext>
            </a:extLst>
          </p:cNvPr>
          <p:cNvSpPr/>
          <p:nvPr/>
        </p:nvSpPr>
        <p:spPr>
          <a:xfrm>
            <a:off x="4572000" y="1295400"/>
            <a:ext cx="2971800" cy="3048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338B4-B807-4CEA-9727-E92C921FE49E}"/>
                  </a:ext>
                </a:extLst>
              </p:cNvPr>
              <p:cNvSpPr txBox="1"/>
              <p:nvPr/>
            </p:nvSpPr>
            <p:spPr>
              <a:xfrm>
                <a:off x="609600" y="24384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3338B4-B807-4CEA-9727-E92C921FE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114300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14FEE0-99B8-483F-ABAE-DCA28A846973}"/>
              </a:ext>
            </a:extLst>
          </p:cNvPr>
          <p:cNvCxnSpPr/>
          <p:nvPr/>
        </p:nvCxnSpPr>
        <p:spPr>
          <a:xfrm>
            <a:off x="6057900" y="2895600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A8C32C-4482-42E9-A019-F3271EE5E572}"/>
              </a:ext>
            </a:extLst>
          </p:cNvPr>
          <p:cNvCxnSpPr>
            <a:endCxn id="3" idx="3"/>
          </p:cNvCxnSpPr>
          <p:nvPr/>
        </p:nvCxnSpPr>
        <p:spPr>
          <a:xfrm flipH="1" flipV="1">
            <a:off x="1752600" y="2730788"/>
            <a:ext cx="4305300" cy="1648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F0D422-64F1-41A3-A3E7-A323B80BEC19}"/>
              </a:ext>
            </a:extLst>
          </p:cNvPr>
          <p:cNvCxnSpPr/>
          <p:nvPr/>
        </p:nvCxnSpPr>
        <p:spPr>
          <a:xfrm flipH="1">
            <a:off x="3829050" y="351502"/>
            <a:ext cx="76200" cy="5134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D7E8BEC6-43CF-4C00-95A1-9870A2F415D6}"/>
              </a:ext>
            </a:extLst>
          </p:cNvPr>
          <p:cNvSpPr/>
          <p:nvPr/>
        </p:nvSpPr>
        <p:spPr>
          <a:xfrm>
            <a:off x="3352800" y="457200"/>
            <a:ext cx="762000" cy="685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B4E9DEB-4536-4987-8C1F-769B3FD1BCC9}"/>
              </a:ext>
            </a:extLst>
          </p:cNvPr>
          <p:cNvSpPr/>
          <p:nvPr/>
        </p:nvSpPr>
        <p:spPr>
          <a:xfrm rot="17607503">
            <a:off x="3624535" y="471949"/>
            <a:ext cx="914400" cy="8382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A31F82FC-3C78-475C-9A16-9CC5FBB718EE}"/>
              </a:ext>
            </a:extLst>
          </p:cNvPr>
          <p:cNvSpPr/>
          <p:nvPr/>
        </p:nvSpPr>
        <p:spPr>
          <a:xfrm rot="10415938">
            <a:off x="3663152" y="3691590"/>
            <a:ext cx="1162050" cy="990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B908CC8-3130-41A5-A98D-68395FDF1F6F}"/>
              </a:ext>
            </a:extLst>
          </p:cNvPr>
          <p:cNvSpPr/>
          <p:nvPr/>
        </p:nvSpPr>
        <p:spPr>
          <a:xfrm rot="5400000">
            <a:off x="2857499" y="3619500"/>
            <a:ext cx="1143000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2A3A64-4CAC-4A61-92D2-AD9D1F426557}"/>
              </a:ext>
            </a:extLst>
          </p:cNvPr>
          <p:cNvSpPr/>
          <p:nvPr/>
        </p:nvSpPr>
        <p:spPr>
          <a:xfrm>
            <a:off x="1752600" y="800100"/>
            <a:ext cx="4305300" cy="41823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112606-8FCB-4F58-8D21-F7705DE9F3AE}"/>
              </a:ext>
            </a:extLst>
          </p:cNvPr>
          <p:cNvCxnSpPr>
            <a:stCxn id="11" idx="7"/>
          </p:cNvCxnSpPr>
          <p:nvPr/>
        </p:nvCxnSpPr>
        <p:spPr>
          <a:xfrm flipH="1">
            <a:off x="1718622" y="1412598"/>
            <a:ext cx="3708781" cy="13458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1B6D2E-1064-4BEC-93BF-A89850D42B9C}"/>
              </a:ext>
            </a:extLst>
          </p:cNvPr>
          <p:cNvCxnSpPr/>
          <p:nvPr/>
        </p:nvCxnSpPr>
        <p:spPr>
          <a:xfrm>
            <a:off x="1752600" y="2730788"/>
            <a:ext cx="3962400" cy="16126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871A3E-A3DD-4621-B150-BECD835A895C}"/>
                  </a:ext>
                </a:extLst>
              </p:cNvPr>
              <p:cNvSpPr txBox="1"/>
              <p:nvPr/>
            </p:nvSpPr>
            <p:spPr>
              <a:xfrm>
                <a:off x="5829300" y="2590800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871A3E-A3DD-4621-B150-BECD835A8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2590800"/>
                <a:ext cx="8382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FAB430-0C0A-47DA-BFB7-8E8C575B39C9}"/>
                  </a:ext>
                </a:extLst>
              </p:cNvPr>
              <p:cNvSpPr txBox="1"/>
              <p:nvPr/>
            </p:nvSpPr>
            <p:spPr>
              <a:xfrm>
                <a:off x="4741603" y="8001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FAB430-0C0A-47DA-BFB7-8E8C575B3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03" y="800100"/>
                <a:ext cx="13716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DACA32-170B-4E11-AAA2-A308B9DE697D}"/>
                  </a:ext>
                </a:extLst>
              </p:cNvPr>
              <p:cNvSpPr txBox="1"/>
              <p:nvPr/>
            </p:nvSpPr>
            <p:spPr>
              <a:xfrm>
                <a:off x="4876800" y="4200745"/>
                <a:ext cx="14305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DACA32-170B-4E11-AAA2-A308B9DE6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200745"/>
                <a:ext cx="143059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C30FA-0E5C-477C-881C-6BF0D36B0CDB}"/>
                  </a:ext>
                </a:extLst>
              </p:cNvPr>
              <p:cNvSpPr txBox="1"/>
              <p:nvPr/>
            </p:nvSpPr>
            <p:spPr>
              <a:xfrm>
                <a:off x="3429000" y="27432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C30FA-0E5C-477C-881C-6BF0D36B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43200"/>
                <a:ext cx="12192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27933-0A63-4A56-A0D4-E19293CAD3E3}"/>
                  </a:ext>
                </a:extLst>
              </p:cNvPr>
              <p:cNvSpPr txBox="1"/>
              <p:nvPr/>
            </p:nvSpPr>
            <p:spPr>
              <a:xfrm>
                <a:off x="398203" y="4648695"/>
                <a:ext cx="8686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𝑃𝑂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রেখাংশের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মধ্যবিন্দু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𝑀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এখন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কেন্দ্র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করে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𝑀𝑂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ব্যাসার্ধ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নিয়ে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বৃত্ত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আঁকি।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নতুন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অঙ্কিত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বৃত্তটি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28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বৃত্তটিকে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বিন্দুতে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ছেদ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করেছে।</m:t>
                    </m:r>
                  </m:oMath>
                </a14:m>
                <a:endParaRPr lang="bn-BD" sz="2800" b="0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তাহলে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𝐴𝑃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𝐵𝑃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উভয়েই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স্পর্শক।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F27933-0A63-4A56-A0D4-E19293CA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3" y="4648695"/>
                <a:ext cx="8686800" cy="1815882"/>
              </a:xfrm>
              <a:prstGeom prst="rect">
                <a:avLst/>
              </a:prstGeom>
              <a:blipFill>
                <a:blip r:embed="rId7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2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66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ত্রিভুজের অন্তর্বৃত্ত আঁক।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057400" y="1488996"/>
            <a:ext cx="5257800" cy="3464004"/>
          </a:xfrm>
          <a:prstGeom prst="triangle">
            <a:avLst>
              <a:gd name="adj" fmla="val 2935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43200" y="2438400"/>
            <a:ext cx="2667000" cy="2514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122738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800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4953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2438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4800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971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A0E8F4-8185-48FE-92B1-33F87B463759}"/>
                  </a:ext>
                </a:extLst>
              </p:cNvPr>
              <p:cNvSpPr txBox="1"/>
              <p:nvPr/>
            </p:nvSpPr>
            <p:spPr>
              <a:xfrm>
                <a:off x="0" y="5196561"/>
                <a:ext cx="1090870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নির্বচনঃ মনেকরি,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ত্রিভুজ।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অন্তর্বৃত্ত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আঁকতে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হবে।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i="1" dirty="0">
                  <a:solidFill>
                    <a:srgbClr val="7030A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ভিতরে এমন একটি বৃত্ত আঁকতে হবে, যা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𝐶𝐴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প্রত্যেকটিকে স্পর্শ করে। 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A0E8F4-8185-48FE-92B1-33F87B463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96561"/>
                <a:ext cx="10908704" cy="1384995"/>
              </a:xfrm>
              <a:prstGeom prst="rect">
                <a:avLst/>
              </a:prstGeom>
              <a:blipFill>
                <a:blip r:embed="rId3"/>
                <a:stretch>
                  <a:fillRect l="-1118" t="-3509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5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209454" y="455846"/>
            <a:ext cx="5410200" cy="4572000"/>
          </a:xfrm>
          <a:prstGeom prst="triangle">
            <a:avLst>
              <a:gd name="adj" fmla="val 25603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4"/>
          </p:cNvCxnSpPr>
          <p:nvPr/>
        </p:nvCxnSpPr>
        <p:spPr>
          <a:xfrm flipH="1" flipV="1">
            <a:off x="4200054" y="2970446"/>
            <a:ext cx="4419600" cy="2057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5112429">
            <a:off x="6164579" y="3373202"/>
            <a:ext cx="2743200" cy="2514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3422709">
            <a:off x="4315322" y="2613955"/>
            <a:ext cx="1066800" cy="990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7598430">
            <a:off x="3939718" y="3009669"/>
            <a:ext cx="1333633" cy="11403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flipV="1">
            <a:off x="3209454" y="2741846"/>
            <a:ext cx="3048000" cy="228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239145">
            <a:off x="2535201" y="3476938"/>
            <a:ext cx="2519350" cy="2383998"/>
          </a:xfrm>
          <a:prstGeom prst="arc">
            <a:avLst>
              <a:gd name="adj1" fmla="val 14535731"/>
              <a:gd name="adj2" fmla="val 2136809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1357625">
            <a:off x="5162458" y="2700227"/>
            <a:ext cx="1219200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533192">
            <a:off x="4817382" y="2284645"/>
            <a:ext cx="1371600" cy="1371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87126" y="3351446"/>
            <a:ext cx="0" cy="1676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87727" y="-1354"/>
            <a:ext cx="92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25499" y="4875445"/>
            <a:ext cx="53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72054" y="487544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3732531" y="2045516"/>
            <a:ext cx="3091839" cy="29823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26396" y="2658608"/>
            <a:ext cx="78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08845" y="2425607"/>
            <a:ext cx="112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81254" y="2587295"/>
            <a:ext cx="914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86054" y="2171715"/>
            <a:ext cx="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26396" y="5104046"/>
            <a:ext cx="113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85655" y="2587296"/>
            <a:ext cx="509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A2C9D9A-3124-4479-8350-13B0974B3F26}"/>
              </a:ext>
            </a:extLst>
          </p:cNvPr>
          <p:cNvSpPr/>
          <p:nvPr/>
        </p:nvSpPr>
        <p:spPr>
          <a:xfrm rot="8318250">
            <a:off x="4059472" y="2664998"/>
            <a:ext cx="2743200" cy="2514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D059E39-D64D-4201-912A-E667CCA7B840}"/>
              </a:ext>
            </a:extLst>
          </p:cNvPr>
          <p:cNvSpPr/>
          <p:nvPr/>
        </p:nvSpPr>
        <p:spPr>
          <a:xfrm rot="11733385">
            <a:off x="5244766" y="5807606"/>
            <a:ext cx="794343" cy="673961"/>
          </a:xfrm>
          <a:prstGeom prst="arc">
            <a:avLst>
              <a:gd name="adj1" fmla="val 16200000"/>
              <a:gd name="adj2" fmla="val 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AD6D5C0-51BA-4E08-B9A0-178844A50AC3}"/>
              </a:ext>
            </a:extLst>
          </p:cNvPr>
          <p:cNvSpPr/>
          <p:nvPr/>
        </p:nvSpPr>
        <p:spPr>
          <a:xfrm rot="2236926">
            <a:off x="4839187" y="5957624"/>
            <a:ext cx="450149" cy="1008112"/>
          </a:xfrm>
          <a:prstGeom prst="arc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0ADDFA-FE31-480B-9DF4-341AFF349E1D}"/>
                  </a:ext>
                </a:extLst>
              </p:cNvPr>
              <p:cNvSpPr txBox="1"/>
              <p:nvPr/>
            </p:nvSpPr>
            <p:spPr>
              <a:xfrm>
                <a:off x="13475" y="719956"/>
                <a:ext cx="2947817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অংকনঃ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সমদ্বিখন্ডক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যথাক্রমে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𝐵𝑁</m:t>
                      </m:r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𝐶𝑀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আঁকি।</m:t>
                    </m:r>
                  </m:oMath>
                </a14:m>
                <a:r>
                  <a:rPr lang="bn-BD" sz="2800" b="0" dirty="0">
                    <a:solidFill>
                      <a:srgbClr val="C00000"/>
                    </a:solidFill>
                    <a:ea typeface="Cambria Math"/>
                    <a:cs typeface="NikoshBAN" panose="02000000000000000000" pitchFamily="2" charset="0"/>
                  </a:rPr>
                  <a:t>মনে করি তারা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O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বিন্দুতে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ছেদ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করে।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ওপর</m:t>
                      </m:r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𝑂𝐷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লম্ব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আঁকি</m:t>
                      </m:r>
                    </m:oMath>
                  </m:oMathPara>
                </a14:m>
                <a:endParaRPr lang="bn-BD" sz="2800" b="0" i="1" dirty="0">
                  <a:solidFill>
                    <a:srgbClr val="C0000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dirty="0">
                    <a:solidFill>
                      <a:srgbClr val="C00000"/>
                    </a:solidFill>
                    <a:ea typeface="Cambria Math"/>
                    <a:cs typeface="NikoshBAN" panose="02000000000000000000" pitchFamily="2" charset="0"/>
                  </a:rPr>
                  <a:t>এবং মনে করি তা  </a:t>
                </a:r>
                <a:r>
                  <a:rPr lang="en-US" sz="2800" b="0" dirty="0">
                    <a:solidFill>
                      <a:srgbClr val="C00000"/>
                    </a:solidFill>
                    <a:ea typeface="Cambria Math"/>
                    <a:cs typeface="NikoshBAN" panose="02000000000000000000" pitchFamily="2" charset="0"/>
                  </a:rPr>
                  <a:t>BC </a:t>
                </a:r>
                <a:r>
                  <a:rPr lang="bn-BD" sz="2800" b="0" dirty="0">
                    <a:solidFill>
                      <a:srgbClr val="C00000"/>
                    </a:solidFill>
                    <a:ea typeface="Cambria Math"/>
                    <a:cs typeface="NikoshBAN" panose="02000000000000000000" pitchFamily="2" charset="0"/>
                  </a:rPr>
                  <a:t>কে </a:t>
                </a:r>
                <a:r>
                  <a:rPr lang="en-US" sz="2800" b="0" dirty="0">
                    <a:solidFill>
                      <a:srgbClr val="C00000"/>
                    </a:solidFill>
                    <a:ea typeface="Cambria Math"/>
                    <a:cs typeface="NikoshBAN" panose="02000000000000000000" pitchFamily="2" charset="0"/>
                  </a:rPr>
                  <a:t>D </a:t>
                </a:r>
                <a:r>
                  <a:rPr lang="bn-BD" sz="2800" b="0" dirty="0">
                    <a:solidFill>
                      <a:srgbClr val="C00000"/>
                    </a:solidFill>
                    <a:ea typeface="Cambria Math"/>
                    <a:cs typeface="NikoshBAN" panose="02000000000000000000" pitchFamily="2" charset="0"/>
                  </a:rPr>
                  <a:t>বিন্দুতে ছেদ করে।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O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কে</m:t>
                    </m:r>
                    <m:r>
                      <a:rPr lang="bn-BD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কেন্দ্র</m:t>
                    </m:r>
                    <m:r>
                      <a:rPr lang="bn-BD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রে</m:t>
                    </m:r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𝑂𝐷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i="1" dirty="0">
                  <a:solidFill>
                    <a:srgbClr val="C0000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C00000"/>
                    </a:solidFill>
                    <a:ea typeface="Cambria Math"/>
                    <a:cs typeface="NikoshBAN" panose="02000000000000000000" pitchFamily="2" charset="0"/>
                  </a:rPr>
                  <a:t>ব্যাসার্ধ  নিয়ে একটি বৃত্ত আঁকি। তাহলে , এই বৃত্তটিই নির্ণেয় অন্তর্বৃত্ত।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0ADDFA-FE31-480B-9DF4-341AFF349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" y="719956"/>
                <a:ext cx="2947817" cy="5693866"/>
              </a:xfrm>
              <a:prstGeom prst="rect">
                <a:avLst/>
              </a:prstGeom>
              <a:blipFill>
                <a:blip r:embed="rId3"/>
                <a:stretch>
                  <a:fillRect l="-4132" t="-964" r="-5165" b="-2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4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22" grpId="0" animBg="1"/>
      <p:bldP spid="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C548AFB-548F-45DA-B617-48FCBFE41B4B}"/>
              </a:ext>
            </a:extLst>
          </p:cNvPr>
          <p:cNvSpPr/>
          <p:nvPr/>
        </p:nvSpPr>
        <p:spPr>
          <a:xfrm>
            <a:off x="2682798" y="2069313"/>
            <a:ext cx="3581400" cy="2531918"/>
          </a:xfrm>
          <a:prstGeom prst="triangle">
            <a:avLst>
              <a:gd name="adj" fmla="val 5042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54C04-055E-4D8A-BBDC-56457AC85D0D}"/>
              </a:ext>
            </a:extLst>
          </p:cNvPr>
          <p:cNvSpPr txBox="1"/>
          <p:nvPr/>
        </p:nvSpPr>
        <p:spPr>
          <a:xfrm>
            <a:off x="2250750" y="427806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EC926-A35D-4F57-80A1-6BDFC03AB372}"/>
              </a:ext>
            </a:extLst>
          </p:cNvPr>
          <p:cNvSpPr txBox="1"/>
          <p:nvPr/>
        </p:nvSpPr>
        <p:spPr>
          <a:xfrm>
            <a:off x="6347608" y="4280050"/>
            <a:ext cx="69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1A48F-7DAF-4332-9C9E-63058A211DD6}"/>
              </a:ext>
            </a:extLst>
          </p:cNvPr>
          <p:cNvSpPr txBox="1"/>
          <p:nvPr/>
        </p:nvSpPr>
        <p:spPr>
          <a:xfrm>
            <a:off x="4248503" y="142298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A99D6-0FE9-463D-8085-1A72B73B7AF9}"/>
              </a:ext>
            </a:extLst>
          </p:cNvPr>
          <p:cNvSpPr txBox="1"/>
          <p:nvPr/>
        </p:nvSpPr>
        <p:spPr>
          <a:xfrm>
            <a:off x="467544" y="124273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ত্রিভুজের বহির্বৃত্ত আঁক।</a:t>
            </a:r>
            <a:r>
              <a:rPr lang="bn-BD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F85A4E-D900-4E82-BA17-64BCCA91C715}"/>
                  </a:ext>
                </a:extLst>
              </p:cNvPr>
              <p:cNvSpPr txBox="1"/>
              <p:nvPr/>
            </p:nvSpPr>
            <p:spPr>
              <a:xfrm>
                <a:off x="838200" y="4967303"/>
                <a:ext cx="8305800" cy="1692771"/>
              </a:xfrm>
              <a:prstGeom prst="rect">
                <a:avLst/>
              </a:prstGeom>
              <a:pattFill prst="pct40">
                <a:fgClr>
                  <a:srgbClr val="7030A0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নির্বচনঃ </a:t>
                </a:r>
                <a:r>
                  <a:rPr lang="bn-BD" sz="3200" b="1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</a:t>
                </a:r>
                <a14:m>
                  <m:oMath xmlns:m="http://schemas.openxmlformats.org/officeDocument/2006/math"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ত্রিভুজ।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বহির্বৃত্ত</m:t>
                    </m:r>
                    <m:r>
                      <a:rPr lang="bn-BD" sz="3200" b="1" i="1" smtClean="0">
                        <a:ln w="12700">
                          <a:solidFill>
                            <a:schemeClr val="accent1"/>
                          </a:solidFill>
                          <a:prstDash val="solid"/>
                        </a:ln>
                        <a:pattFill prst="pct50">
                          <a:fgClr>
                            <a:schemeClr val="accent1"/>
                          </a:fgClr>
                          <a:bgClr>
                            <a:schemeClr val="accent1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 হবে। অর্থাৎ , এমন একটি বৃত্ত আঁকতে হবে ,যা ত্রিভুজের একটি বাহুকে এবং অপর বাহুদ্বয়ের বর্ধিতাংশঅকে স্পর্শ করে।</a:t>
                </a:r>
                <a:endParaRPr lang="en-US" sz="32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F85A4E-D900-4E82-BA17-64BCCA91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67303"/>
                <a:ext cx="8305800" cy="1692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2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515</Words>
  <Application>Microsoft Office PowerPoint</Application>
  <PresentationFormat>On-screen Show (4:3)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Cambria Math</vt:lpstr>
      <vt:lpstr>Lucida Sans Unicode</vt:lpstr>
      <vt:lpstr>NikoshBAN</vt:lpstr>
      <vt:lpstr>SolaimanLipi</vt:lpstr>
      <vt:lpstr>Symbol</vt:lpstr>
      <vt:lpstr>Trebuchet MS</vt:lpstr>
      <vt:lpstr>Wingdings</vt:lpstr>
      <vt:lpstr>Wingdings 3</vt:lpstr>
      <vt:lpstr>Facet</vt:lpstr>
      <vt:lpstr>1_Facet</vt:lpstr>
      <vt:lpstr>2_Facet</vt:lpstr>
      <vt:lpstr>3_Facet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64</cp:revision>
  <dcterms:created xsi:type="dcterms:W3CDTF">2014-07-04T09:19:26Z</dcterms:created>
  <dcterms:modified xsi:type="dcterms:W3CDTF">2017-10-06T10:38:55Z</dcterms:modified>
</cp:coreProperties>
</file>